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227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973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2953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10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221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87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762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321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86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84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9474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90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38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7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010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532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560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082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3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41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9D747-6900-4E62-B943-4060A47B9560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1215-2FD3-4AE7-B8DD-2F55AB8993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103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74627-A20A-4454-8DB9-340223950773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11.9.2020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1E1C3-5A1A-418C-B4B1-95413776ADC6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66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15" y="249038"/>
            <a:ext cx="11352464" cy="520078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8107" y="4178677"/>
            <a:ext cx="9144000" cy="2387600"/>
          </a:xfrm>
        </p:spPr>
        <p:txBody>
          <a:bodyPr/>
          <a:lstStyle/>
          <a:p>
            <a:r>
              <a:rPr lang="fi-FI" dirty="0"/>
              <a:t>Jaostojen toiminta 2020</a:t>
            </a:r>
          </a:p>
        </p:txBody>
      </p:sp>
    </p:spTree>
    <p:extLst>
      <p:ext uri="{BB962C8B-B14F-4D97-AF65-F5344CB8AC3E}">
        <p14:creationId xmlns:p14="http://schemas.microsoft.com/office/powerpoint/2010/main" val="303774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8058"/>
          </a:xfrm>
        </p:spPr>
        <p:txBody>
          <a:bodyPr>
            <a:normAutofit fontScale="90000"/>
          </a:bodyPr>
          <a:lstStyle/>
          <a:p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r>
              <a:rPr lang="fi-FI" sz="2700" dirty="0"/>
              <a:t>VAKA-JAOSTON TAVOITTEET JA TOIMINTA V. 2020</a:t>
            </a:r>
            <a:br>
              <a:rPr lang="fi-FI" sz="2700" dirty="0"/>
            </a:b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640425"/>
              </p:ext>
            </p:extLst>
          </p:nvPr>
        </p:nvGraphicFramePr>
        <p:xfrm>
          <a:off x="488273" y="566866"/>
          <a:ext cx="11532092" cy="622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7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19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TAVOITE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MITÄ TAVOITE EDELLYTTÄÄ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KÄYTÄNNÖN TOIMINNASSA</a:t>
                      </a:r>
                      <a:endParaRPr lang="fi-FI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Toimintamuodot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52329"/>
                  </a:ext>
                </a:extLst>
              </a:tr>
              <a:tr h="4967516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Paikallisyhdistysten aktiivitoimijoiden</a:t>
                      </a:r>
                      <a:r>
                        <a:rPr lang="fi-FI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tukeminen  jäsenten edunvalvonnassa koulutuksen resurssien puolustamisessa.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Paikallisyhdistysten tuki jäsenten työhyvinvoinnin edistämisessä.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fi-FI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Edustus kaikista paikallisyhdistyksistä, useampi paikka tarpeen mukaan.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VAKA-jaoston</a:t>
                      </a:r>
                      <a:r>
                        <a:rPr lang="fi-FI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 paikallisyhdistysten välinen vuorovaikutus ja tiedonvälitys on jatkuvaa ja aktiivista.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VAKA-jaoston kokouksissa käsitellään laajasti edunvalvontaan ja koulutuspolitiikkaan liittyviä asioita.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VAKA-jaosto saa tietoa paikallisyhdistyksiltä  jäsenten edunvalvonnan ja työhyvinvoinnin haasteista ja pystyy siten tukemaan paikallisyhdistysten toimijoita käytännössä.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VAKA-jaoston</a:t>
                      </a:r>
                      <a:r>
                        <a:rPr lang="fi-FI" sz="1600" baseline="0" dirty="0"/>
                        <a:t> kokoukset</a:t>
                      </a:r>
                    </a:p>
                    <a:p>
                      <a:endParaRPr lang="fi-FI" sz="1600" baseline="0" dirty="0"/>
                    </a:p>
                    <a:p>
                      <a:r>
                        <a:rPr lang="fi-FI" sz="1600" baseline="0" dirty="0"/>
                        <a:t>Seutukuntakoulutukset</a:t>
                      </a:r>
                    </a:p>
                    <a:p>
                      <a:endParaRPr lang="fi-FI" sz="1600" baseline="0" dirty="0"/>
                    </a:p>
                    <a:p>
                      <a:endParaRPr lang="fi-FI" sz="1600" baseline="0" dirty="0"/>
                    </a:p>
                    <a:p>
                      <a:endParaRPr lang="fi-FI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43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r>
              <a:rPr lang="fi-FI" sz="2700" dirty="0"/>
              <a:t>VAKA-JAOSTON TAVOITTEET JA TOIMINTA V. 2020</a:t>
            </a:r>
            <a:br>
              <a:rPr lang="fi-FI" sz="2700" dirty="0"/>
            </a:b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</p:nvPr>
        </p:nvGraphicFramePr>
        <p:xfrm>
          <a:off x="1847528" y="764705"/>
          <a:ext cx="7776864" cy="523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KOKOUKSET,</a:t>
                      </a:r>
                      <a:r>
                        <a:rPr lang="fi-FI" sz="12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TOIMINTA</a:t>
                      </a:r>
                      <a:endParaRPr lang="fi-FI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AJANKOHTA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80">
                <a:tc>
                  <a:txBody>
                    <a:bodyPr/>
                    <a:lstStyle/>
                    <a:p>
                      <a:r>
                        <a:rPr lang="fi-FI" sz="1400" dirty="0"/>
                        <a:t>Jaoston kokous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7.1.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15">
                <a:tc>
                  <a:txBody>
                    <a:bodyPr/>
                    <a:lstStyle/>
                    <a:p>
                      <a:r>
                        <a:rPr lang="fi-FI" sz="1400" dirty="0"/>
                        <a:t>OAJ </a:t>
                      </a:r>
                      <a:r>
                        <a:rPr lang="fi-FI" sz="1400" dirty="0" err="1"/>
                        <a:t>Pohjois</a:t>
                      </a:r>
                      <a:r>
                        <a:rPr lang="fi-FI" sz="1400" dirty="0"/>
                        <a:t>-Savon ja </a:t>
                      </a:r>
                      <a:r>
                        <a:rPr lang="fi-FI" sz="1400" dirty="0" err="1"/>
                        <a:t>Pohjois</a:t>
                      </a:r>
                      <a:r>
                        <a:rPr lang="fi-FI" sz="1400" dirty="0"/>
                        <a:t>-Karjalan</a:t>
                      </a:r>
                      <a:r>
                        <a:rPr lang="fi-FI" sz="1400" baseline="0" dirty="0"/>
                        <a:t> </a:t>
                      </a:r>
                      <a:r>
                        <a:rPr lang="fi-FI" sz="1400" baseline="0" dirty="0" err="1"/>
                        <a:t>vakajaostojen</a:t>
                      </a:r>
                      <a:r>
                        <a:rPr lang="fi-FI" sz="1400" baseline="0" dirty="0"/>
                        <a:t> tapaaminen Kuopiossa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8.2.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142">
                <a:tc>
                  <a:txBody>
                    <a:bodyPr/>
                    <a:lstStyle/>
                    <a:p>
                      <a:r>
                        <a:rPr lang="fi-FI" sz="1400" dirty="0"/>
                        <a:t>Sähköpostikokous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25.-28.2.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fi-FI" sz="1400" strike="sngStrike" dirty="0"/>
                        <a:t>Jaoston kokous</a:t>
                      </a:r>
                      <a:r>
                        <a:rPr lang="fi-FI" sz="1400" strike="sngStrike" baseline="0" dirty="0"/>
                        <a:t> (toimintasuunnitelma)</a:t>
                      </a:r>
                      <a:endParaRPr lang="fi-FI" sz="140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strike="sngStrike" dirty="0"/>
                        <a:t>6.3.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r>
                        <a:rPr lang="fi-FI" sz="1400" dirty="0"/>
                        <a:t>Sähköpostikokous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7.-14.4.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r>
                        <a:rPr lang="fi-FI" sz="1400" dirty="0"/>
                        <a:t>Jaoston kokous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/>
                        <a:t>17.8.</a:t>
                      </a: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dirty="0"/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226"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226"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721263"/>
                  </a:ext>
                </a:extLst>
              </a:tr>
              <a:tr h="362226"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922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8058"/>
          </a:xfrm>
        </p:spPr>
        <p:txBody>
          <a:bodyPr>
            <a:normAutofit fontScale="90000"/>
          </a:bodyPr>
          <a:lstStyle/>
          <a:p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r>
              <a:rPr lang="fi-FI" sz="2700" dirty="0"/>
              <a:t>YSI-JAOSTON TAVOITTEET JA TOIMINTA V. 2020</a:t>
            </a:r>
            <a:br>
              <a:rPr lang="fi-FI" sz="2700" dirty="0"/>
            </a:b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</p:nvPr>
        </p:nvGraphicFramePr>
        <p:xfrm>
          <a:off x="1981200" y="836712"/>
          <a:ext cx="8291264" cy="547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9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4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153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TAVOITE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MITÄ TAVOITE EDELLYTTÄÄ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KÄYTÄNNÖN TOIMINNASSA</a:t>
                      </a:r>
                      <a:endParaRPr lang="fi-FI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Toimintamuodot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52329"/>
                  </a:ext>
                </a:extLst>
              </a:tr>
              <a:tr h="478107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Paikallisyhdistysten aktiivitoimijoiden</a:t>
                      </a:r>
                      <a:r>
                        <a:rPr lang="fi-FI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tukeminen  jäsenten edunvalvonnassa koulutuksen resurssien puolustamisessa.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Paikallisyhdistysten tuki jäsenten työhyvinvoinnin edistämisessä.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fi-FI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Edustus kaikista paikallisyhdistyksistä, useampi paikka tarpeen mukaan.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YSI-jaoston</a:t>
                      </a:r>
                      <a:r>
                        <a:rPr lang="fi-FI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 paikallisyhdistysten välinen vuorovaikutus ja tiedonvälitys on jatkuvaa ja aktiivista.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YSI-jaoston kokouksissa käsitellään laajasti edunvalvontaan ja koulutuspolitiikkaan liittyviä asioita.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YSI-jaosto saa tietoa paikallisyhdistyksiltä  jäsenten edunvalvonnan ja työhyvinvoinnin haasteista ja pystyy siten tukemaan paikallisyhdistysten toimijoita käytännössä.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YSI-jaoston</a:t>
                      </a:r>
                      <a:r>
                        <a:rPr lang="fi-FI" sz="1600" baseline="0" dirty="0"/>
                        <a:t> kokoukset</a:t>
                      </a:r>
                    </a:p>
                    <a:p>
                      <a:r>
                        <a:rPr lang="fi-FI" sz="1600" baseline="0" dirty="0"/>
                        <a:t>ja laajennetut kokoukset (</a:t>
                      </a:r>
                      <a:r>
                        <a:rPr lang="fi-FI" sz="1600" baseline="0" dirty="0" err="1"/>
                        <a:t>pj:t</a:t>
                      </a:r>
                      <a:r>
                        <a:rPr lang="fi-FI" sz="1600" baseline="0" dirty="0"/>
                        <a:t>, </a:t>
                      </a:r>
                      <a:r>
                        <a:rPr lang="fi-FI" sz="1600" baseline="0" dirty="0" err="1"/>
                        <a:t>plm:t</a:t>
                      </a:r>
                      <a:r>
                        <a:rPr lang="fi-FI" sz="1600" baseline="0" dirty="0"/>
                        <a:t> ja </a:t>
                      </a:r>
                      <a:r>
                        <a:rPr lang="fi-FI" sz="1600" baseline="0" dirty="0" err="1"/>
                        <a:t>tsv:t</a:t>
                      </a:r>
                      <a:r>
                        <a:rPr lang="fi-FI" sz="1600" baseline="0" dirty="0"/>
                        <a:t> mukana).</a:t>
                      </a:r>
                    </a:p>
                    <a:p>
                      <a:endParaRPr lang="fi-FI" sz="1600" baseline="0" dirty="0"/>
                    </a:p>
                    <a:p>
                      <a:r>
                        <a:rPr lang="fi-FI" sz="1600" baseline="0" dirty="0"/>
                        <a:t>Seutukuntakoulutukset</a:t>
                      </a:r>
                    </a:p>
                    <a:p>
                      <a:endParaRPr lang="fi-FI" sz="1600" baseline="0" dirty="0"/>
                    </a:p>
                    <a:p>
                      <a:r>
                        <a:rPr lang="fi-FI" sz="1600" baseline="0" dirty="0"/>
                        <a:t>Kuntavierailut ja tilaisuudet paikallisyhdistysten pyynnöstä. Aiheina koulutuspolitiikka, ajankohtaiset asiat ja opettajien hyvinvointi.</a:t>
                      </a:r>
                    </a:p>
                    <a:p>
                      <a:endParaRPr lang="fi-FI" sz="1600" baseline="0" dirty="0"/>
                    </a:p>
                    <a:p>
                      <a:endParaRPr lang="fi-FI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35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8058"/>
          </a:xfrm>
        </p:spPr>
        <p:txBody>
          <a:bodyPr>
            <a:normAutofit fontScale="90000"/>
          </a:bodyPr>
          <a:lstStyle/>
          <a:p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r>
              <a:rPr lang="fi-FI" sz="2700" dirty="0"/>
              <a:t>YSI-JAOSTON TAVOITTEET JA TOIMINTA V. 2020</a:t>
            </a:r>
            <a:br>
              <a:rPr lang="fi-FI" sz="2700" dirty="0"/>
            </a:b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</p:nvPr>
        </p:nvGraphicFramePr>
        <p:xfrm>
          <a:off x="2073896" y="888963"/>
          <a:ext cx="8136904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00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TAVOITE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Käytännön toimintamuodot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52329"/>
                  </a:ext>
                </a:extLst>
              </a:tr>
              <a:tr h="3855206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Pääluottamusmiesten </a:t>
                      </a:r>
                      <a:r>
                        <a:rPr lang="fi-FI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puheenjohtajien tukeminen jäsenten edunvalvonnassa.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Alueyhdistyksen ja YSI-jaoston, pääluottamusten ja puheenjohtajien säännölliset tapaamiset ja koulutukset.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Kuntakohtaisten palkkausjärjestelmien ja niiden toimivuuden kartoittaminen.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Tarvittava yhdistyskohtainen tuki pääluottamusmiehelle neuvottelutoiminnassa ja palkkausjärjestelmien kehittämisessä.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Saadun tiedon ja kokemusten välittäminen OAJ:n edunvalvontaan.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42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r>
              <a:rPr lang="fi-FI" sz="2700" dirty="0"/>
              <a:t>YSI-JAOSTON TAVOITTEET JA TOIMINTA V. 2020</a:t>
            </a:r>
            <a:br>
              <a:rPr lang="fi-FI" sz="2700" dirty="0"/>
            </a:b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</p:nvPr>
        </p:nvGraphicFramePr>
        <p:xfrm>
          <a:off x="1847528" y="764703"/>
          <a:ext cx="7776864" cy="526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KOKOUKSET, TYÖVALIOKUNTA, JAOSTO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AJANKOHTA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80">
                <a:tc>
                  <a:txBody>
                    <a:bodyPr/>
                    <a:lstStyle/>
                    <a:p>
                      <a:r>
                        <a:rPr lang="fi-FI" sz="1400" dirty="0"/>
                        <a:t>Työvaliokunta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Sähköpostikokous viikolla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15">
                <a:tc>
                  <a:txBody>
                    <a:bodyPr/>
                    <a:lstStyle/>
                    <a:p>
                      <a:r>
                        <a:rPr lang="fi-FI" sz="1400" dirty="0"/>
                        <a:t>Jaosto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15.1.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943">
                <a:tc>
                  <a:txBody>
                    <a:bodyPr/>
                    <a:lstStyle/>
                    <a:p>
                      <a:r>
                        <a:rPr lang="fi-FI" sz="1400" dirty="0"/>
                        <a:t>Työvaliokunta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Viikko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880">
                <a:tc>
                  <a:txBody>
                    <a:bodyPr/>
                    <a:lstStyle/>
                    <a:p>
                      <a:r>
                        <a:rPr lang="fi-FI" sz="1400" dirty="0"/>
                        <a:t>Jaosto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11.3.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r>
                        <a:rPr lang="fi-FI" sz="1400" dirty="0"/>
                        <a:t>Työvaliokunta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err="1"/>
                        <a:t>Vikkko</a:t>
                      </a:r>
                      <a:r>
                        <a:rPr lang="fi-FI" sz="1400" dirty="0"/>
                        <a:t>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r>
                        <a:rPr lang="fi-FI" sz="1400" dirty="0"/>
                        <a:t>Jaosto 3, seminaari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24.-25.4. Uuden</a:t>
                      </a:r>
                      <a:r>
                        <a:rPr lang="fi-FI" sz="1400" baseline="0" dirty="0"/>
                        <a:t> jaoston  </a:t>
                      </a:r>
                      <a:r>
                        <a:rPr lang="fi-FI" sz="1400" dirty="0"/>
                        <a:t>järjestäytyminen, toiminnan suunnittelu ja kehittäminen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r>
                        <a:rPr lang="fi-FI" sz="1400" dirty="0"/>
                        <a:t>Työvaliokunta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strike="noStrike" dirty="0"/>
                        <a:t>Elokuu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/>
                        <a:t>Jaosto</a:t>
                      </a:r>
                      <a:r>
                        <a:rPr lang="fi-FI" sz="1400" baseline="0" dirty="0"/>
                        <a:t> 4, jäsenet, varat, </a:t>
                      </a:r>
                      <a:r>
                        <a:rPr lang="fi-FI" sz="1400" baseline="0" dirty="0" err="1"/>
                        <a:t>pj:t</a:t>
                      </a:r>
                      <a:r>
                        <a:rPr lang="fi-FI" sz="1400" baseline="0" dirty="0"/>
                        <a:t>, </a:t>
                      </a:r>
                      <a:r>
                        <a:rPr lang="fi-FI" sz="1400" baseline="0" dirty="0" err="1"/>
                        <a:t>plm:t</a:t>
                      </a:r>
                      <a:r>
                        <a:rPr lang="fi-FI" sz="1400" baseline="0" dirty="0"/>
                        <a:t>, </a:t>
                      </a:r>
                      <a:r>
                        <a:rPr lang="fi-FI" sz="1400" baseline="0" dirty="0" err="1"/>
                        <a:t>tsv:t</a:t>
                      </a:r>
                      <a:endParaRPr lang="fi-FI" sz="1400" dirty="0"/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Laajennettu koulutuskokous syyskuussa</a:t>
                      </a:r>
                    </a:p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226">
                <a:tc>
                  <a:txBody>
                    <a:bodyPr/>
                    <a:lstStyle/>
                    <a:p>
                      <a:r>
                        <a:rPr lang="fi-FI" sz="1400" dirty="0"/>
                        <a:t>Työvaliokunta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Lokakuu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226">
                <a:tc>
                  <a:txBody>
                    <a:bodyPr/>
                    <a:lstStyle/>
                    <a:p>
                      <a:r>
                        <a:rPr lang="fi-FI" sz="1400" dirty="0"/>
                        <a:t>Jaosto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Marraskuu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721263"/>
                  </a:ext>
                </a:extLst>
              </a:tr>
              <a:tr h="362226">
                <a:tc>
                  <a:txBody>
                    <a:bodyPr/>
                    <a:lstStyle/>
                    <a:p>
                      <a:r>
                        <a:rPr lang="fi-FI" sz="1400" dirty="0"/>
                        <a:t>Lisäksi alueelliset seutukuntakoulutukset huhtikuun seminaarin </a:t>
                      </a:r>
                      <a:r>
                        <a:rPr lang="fi-FI" sz="1400" dirty="0" err="1"/>
                        <a:t>suunittelemien</a:t>
                      </a:r>
                      <a:r>
                        <a:rPr lang="fi-FI" sz="1400" dirty="0"/>
                        <a:t> aihekokonaisuuksien pohjalta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/>
                        <a:t>Syksy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74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8058"/>
          </a:xfrm>
        </p:spPr>
        <p:txBody>
          <a:bodyPr>
            <a:normAutofit fontScale="90000"/>
          </a:bodyPr>
          <a:lstStyle/>
          <a:p>
            <a:br>
              <a:rPr lang="fi-FI" sz="2700" dirty="0"/>
            </a:br>
            <a:br>
              <a:rPr lang="fi-FI" sz="2700" dirty="0"/>
            </a:br>
            <a:br>
              <a:rPr lang="fi-FI" sz="2700" dirty="0"/>
            </a:br>
            <a:r>
              <a:rPr lang="fi-FI" sz="2700" dirty="0"/>
              <a:t>OAO-JAOSTON TAVOITTEET JA TOIMINTA V. 2020</a:t>
            </a:r>
            <a:br>
              <a:rPr lang="fi-FI" sz="2700" dirty="0"/>
            </a:br>
            <a:br>
              <a:rPr lang="fi-FI" dirty="0"/>
            </a:b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</p:nvPr>
        </p:nvGraphicFramePr>
        <p:xfrm>
          <a:off x="1981200" y="836712"/>
          <a:ext cx="8291264" cy="5903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9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4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153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TAVOITE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MITÄ TAVOITE EDELLYTTÄÄ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KÄYTÄNNÖN TOIMINNASSA</a:t>
                      </a:r>
                      <a:endParaRPr lang="fi-FI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Toimintamuodot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52329"/>
                  </a:ext>
                </a:extLst>
              </a:tr>
              <a:tr h="478107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Paikallisyhdistysten </a:t>
                      </a:r>
                      <a:r>
                        <a:rPr lang="fi-FI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tukeminen  jäsenten edunvalvonnassa koulutuksen resurssien puolustamisessa, tekemällä ammatillista koulutusta tunnetuksi ja vaikuttamalla sen aseman vahvistumiseen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Paikallisyhdistysten tuki jäsenten työhyvinvoinnin  edistämisessä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fi-FI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Edustus ammatillisen</a:t>
                      </a:r>
                      <a:r>
                        <a:rPr lang="fi-FI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koulutuksen eri koulutusyksiköistä, pääluottamusmiehet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OAO-jaoston</a:t>
                      </a:r>
                      <a:r>
                        <a:rPr lang="fi-FI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sekä eri oppilaitosten vuorovaikutus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OAO-jaosto saa tietoa paikallisyhdistyksiltä  jäsenten edunvalvonnan ja työhyvinvoinnin haasteista ja pystyy siten tukemaan paikallisyhdistysten toimijoita käytännössä.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  <a:p>
                      <a:endParaRPr lang="fi-FI" sz="1600" dirty="0"/>
                    </a:p>
                    <a:p>
                      <a:r>
                        <a:rPr lang="fi-FI" sz="1600" dirty="0"/>
                        <a:t>OAO-jaoston</a:t>
                      </a:r>
                      <a:r>
                        <a:rPr lang="fi-FI" sz="1600" baseline="0" dirty="0"/>
                        <a:t> kokoukset</a:t>
                      </a:r>
                    </a:p>
                    <a:p>
                      <a:r>
                        <a:rPr lang="fi-FI" sz="1600" baseline="0" dirty="0"/>
                        <a:t>noin kuusi kertaa vuodessa</a:t>
                      </a:r>
                    </a:p>
                    <a:p>
                      <a:endParaRPr lang="fi-FI" sz="1600" baseline="0" dirty="0"/>
                    </a:p>
                    <a:p>
                      <a:endParaRPr lang="fi-FI" sz="1600" baseline="0" dirty="0"/>
                    </a:p>
                    <a:p>
                      <a:endParaRPr lang="fi-FI" sz="1600" baseline="0" dirty="0"/>
                    </a:p>
                    <a:p>
                      <a:endParaRPr lang="fi-FI" sz="1600" baseline="0" dirty="0"/>
                    </a:p>
                    <a:p>
                      <a:endParaRPr lang="fi-FI" sz="1600" baseline="0" dirty="0"/>
                    </a:p>
                    <a:p>
                      <a:endParaRPr lang="fi-FI" sz="1600" baseline="0" dirty="0"/>
                    </a:p>
                    <a:p>
                      <a:r>
                        <a:rPr lang="fi-FI" sz="1600" baseline="0" dirty="0"/>
                        <a:t>Tapahtumat jäsenistölle liittyen edunvalvontaan ja työhyvinvointiin</a:t>
                      </a:r>
                    </a:p>
                    <a:p>
                      <a:r>
                        <a:rPr lang="fi-FI" sz="1600" baseline="0" dirty="0">
                          <a:sym typeface="Wingdings" panose="05000000000000000000" pitchFamily="2" charset="2"/>
                        </a:rPr>
                        <a:t> Suunnitteilla teatteri tai vastaava tapahtuma syksylle 2020 ja keväälle 2021 työhyvinvointiin liittyvä tapahtuma</a:t>
                      </a:r>
                      <a:endParaRPr lang="fi-FI" sz="160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010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514</Words>
  <Application>Microsoft Office PowerPoint</Application>
  <PresentationFormat>Laajakuva</PresentationFormat>
  <Paragraphs>137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1_Office-teema</vt:lpstr>
      <vt:lpstr>Jaostojen toiminta 2020</vt:lpstr>
      <vt:lpstr>   VAKA-JAOSTON TAVOITTEET JA TOIMINTA V. 2020  </vt:lpstr>
      <vt:lpstr>    VAKA-JAOSTON TAVOITTEET JA TOIMINTA V. 2020  </vt:lpstr>
      <vt:lpstr>   YSI-JAOSTON TAVOITTEET JA TOIMINTA V. 2020  </vt:lpstr>
      <vt:lpstr>   YSI-JAOSTON TAVOITTEET JA TOIMINTA V. 2020  </vt:lpstr>
      <vt:lpstr>    YSI-JAOSTON TAVOITTEET JA TOIMINTA V. 2020  </vt:lpstr>
      <vt:lpstr>   OAO-JAOSTON TAVOITTEET JA TOIMINTA V. 2020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Jaostojen toiminta 2020</dc:title>
  <dc:creator>Nykänen Kirsi</dc:creator>
  <cp:lastModifiedBy>Kirsi Nykänen</cp:lastModifiedBy>
  <cp:revision>4</cp:revision>
  <dcterms:created xsi:type="dcterms:W3CDTF">2020-08-24T08:41:52Z</dcterms:created>
  <dcterms:modified xsi:type="dcterms:W3CDTF">2020-09-11T06:34:18Z</dcterms:modified>
</cp:coreProperties>
</file>